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9"/>
  </p:notesMasterIdLst>
  <p:handoutMasterIdLst>
    <p:handoutMasterId r:id="rId50"/>
  </p:handoutMasterIdLst>
  <p:sldIdLst>
    <p:sldId id="1149" r:id="rId2"/>
    <p:sldId id="1162" r:id="rId3"/>
    <p:sldId id="320" r:id="rId4"/>
    <p:sldId id="1202" r:id="rId5"/>
    <p:sldId id="874" r:id="rId6"/>
    <p:sldId id="1059" r:id="rId7"/>
    <p:sldId id="721" r:id="rId8"/>
    <p:sldId id="1147" r:id="rId9"/>
    <p:sldId id="259" r:id="rId10"/>
    <p:sldId id="1198" r:id="rId11"/>
    <p:sldId id="1199" r:id="rId12"/>
    <p:sldId id="993" r:id="rId13"/>
    <p:sldId id="792" r:id="rId14"/>
    <p:sldId id="1150" r:id="rId15"/>
    <p:sldId id="905" r:id="rId16"/>
    <p:sldId id="920" r:id="rId17"/>
    <p:sldId id="1200" r:id="rId18"/>
    <p:sldId id="1187" r:id="rId19"/>
    <p:sldId id="1188" r:id="rId20"/>
    <p:sldId id="1190" r:id="rId21"/>
    <p:sldId id="1203" r:id="rId22"/>
    <p:sldId id="1133" r:id="rId23"/>
    <p:sldId id="1154" r:id="rId24"/>
    <p:sldId id="750" r:id="rId25"/>
    <p:sldId id="1040" r:id="rId26"/>
    <p:sldId id="924" r:id="rId27"/>
    <p:sldId id="925" r:id="rId28"/>
    <p:sldId id="1034" r:id="rId29"/>
    <p:sldId id="1003" r:id="rId30"/>
    <p:sldId id="1134" r:id="rId31"/>
    <p:sldId id="1004" r:id="rId32"/>
    <p:sldId id="1005" r:id="rId33"/>
    <p:sldId id="1123" r:id="rId34"/>
    <p:sldId id="1007" r:id="rId35"/>
    <p:sldId id="803" r:id="rId36"/>
    <p:sldId id="1002" r:id="rId37"/>
    <p:sldId id="918" r:id="rId38"/>
    <p:sldId id="804" r:id="rId39"/>
    <p:sldId id="766" r:id="rId40"/>
    <p:sldId id="957" r:id="rId41"/>
    <p:sldId id="767" r:id="rId42"/>
    <p:sldId id="961" r:id="rId43"/>
    <p:sldId id="958" r:id="rId44"/>
    <p:sldId id="959" r:id="rId45"/>
    <p:sldId id="960" r:id="rId46"/>
    <p:sldId id="962" r:id="rId47"/>
    <p:sldId id="1201" r:id="rId48"/>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AE30D-610A-4121-9A9A-875316C7DEF4}" v="83" dt="2025-01-31T18:50:47.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01/31/2025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6DDD-CF3B-559A-31C8-190AE4E3F9C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42A30D9-53AC-C61A-EFBC-300C86791DF0}"/>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1F930C59-FC43-4DAF-A11B-25F92D8462B5}"/>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2630CD3D-CFDE-6AB1-F5D2-CA8D65393AF7}"/>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225546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0CEE4-7BB4-08F2-51F8-E508842ACAE9}"/>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3716AAA-6F8C-53F3-1EC4-6DD30E5B969A}"/>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27EDAA6B-199F-4EF7-4522-F38E72905DBF}"/>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DE25E3C5-ED1A-B9A9-B42A-6302D8F3067D}"/>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68692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01/31/2025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33384"/>
            <a:ext cx="8865325" cy="5910216"/>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304  Jesus Loves Me!</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loves me! This I know,</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Bible tells me so;</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Little ones to Him belong;</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are weak, but He is strong.</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Yes, Jesus loves me!</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The Bible tells me so.</a:t>
            </a:r>
          </a:p>
          <a:p>
            <a:pPr marL="0" indent="0" algn="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3B463-C640-7AA8-9191-3A54BE55449C}"/>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14302D39-6D70-9629-DD5A-9FF19596FB6B}"/>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loves me! This I know,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He loved so long ago,</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Taking children on His knee,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Saying, “Let them come to Me.”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Yes, Jesus loves me! Yes, Jesus loves me! The Bible tells me so.</a:t>
            </a:r>
          </a:p>
        </p:txBody>
      </p:sp>
    </p:spTree>
    <p:extLst>
      <p:ext uri="{BB962C8B-B14F-4D97-AF65-F5344CB8AC3E}">
        <p14:creationId xmlns:p14="http://schemas.microsoft.com/office/powerpoint/2010/main" val="193991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for Sunday School ~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76200" y="858351"/>
            <a:ext cx="8534400"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by</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11271" name="Picture 11270">
            <a:extLst>
              <a:ext uri="{FF2B5EF4-FFF2-40B4-BE49-F238E27FC236}">
                <a16:creationId xmlns:a16="http://schemas.microsoft.com/office/drawing/2014/main" id="{7724A564-BE2C-4188-AA55-E1F8840FFB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843" y="2021197"/>
            <a:ext cx="2586991" cy="3979984"/>
          </a:xfrm>
          <a:prstGeom prst="rect">
            <a:avLst/>
          </a:prstGeom>
        </p:spPr>
      </p:pic>
    </p:spTree>
    <p:extLst>
      <p:ext uri="{BB962C8B-B14F-4D97-AF65-F5344CB8AC3E}">
        <p14:creationId xmlns:p14="http://schemas.microsoft.com/office/powerpoint/2010/main" val="300947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28353" y="0"/>
            <a:ext cx="9144000" cy="552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lnSpc>
                <a:spcPct val="150000"/>
              </a:lnSpc>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a:t>
            </a:r>
            <a:r>
              <a:rPr lang="en-US" altLang="en-US" sz="2400" b="0" dirty="0"/>
              <a:t>DOXOLOGY: </a:t>
            </a:r>
            <a:r>
              <a:rPr lang="en-US" altLang="en-US" sz="2400" b="0" i="1" dirty="0"/>
              <a:t>No. 592  Praise God, from Whom All Blessings Flow</a:t>
            </a:r>
          </a:p>
          <a:p>
            <a:pPr>
              <a:lnSpc>
                <a:spcPct val="150000"/>
              </a:lnSpc>
              <a:spcBef>
                <a:spcPct val="0"/>
              </a:spcBef>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Praise Him, all creatures here below;</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Praise Him above, ye heavenly host;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Praise Father, Son, and Holy Ghost. Amen.</a:t>
            </a:r>
          </a:p>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nSpc>
                <a:spcPct val="150000"/>
              </a:lnSpc>
              <a:spcBef>
                <a:spcPct val="0"/>
              </a:spcBef>
              <a:buFont typeface="Wingdings" pitchFamily="2" charset="2"/>
              <a:buNone/>
              <a:defRPr/>
            </a:pPr>
            <a:r>
              <a:rPr lang="en-US" altLang="en-US" sz="2400" b="0" dirty="0"/>
              <a:t>* PRAYER OF DEDICATION</a:t>
            </a:r>
            <a:endParaRPr lang="en-US" altLang="en-US" sz="2400" b="1" i="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152400"/>
            <a:ext cx="8534400" cy="676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buNone/>
              <a:defRPr/>
            </a:pPr>
            <a:r>
              <a:rPr lang="en-US" altLang="en-US" sz="3600" b="1" dirty="0"/>
              <a:t>DECLARING GOD‘S  WORD</a:t>
            </a:r>
          </a:p>
          <a:p>
            <a:pPr>
              <a:buNone/>
              <a:defRPr/>
            </a:pPr>
            <a:r>
              <a:rPr lang="en-US" sz="2400" b="0" dirty="0">
                <a:cs typeface="Arial" pitchFamily="34" charset="0"/>
              </a:rPr>
              <a:t>EPISTLE LESSON: 1 Corinthians 13: 1–13 	</a:t>
            </a:r>
          </a:p>
          <a:p>
            <a:pPr algn="ctr">
              <a:buNone/>
              <a:defRPr/>
            </a:pPr>
            <a:r>
              <a:rPr lang="en-US" sz="2400" b="0" dirty="0">
                <a:cs typeface="Arial" pitchFamily="34" charset="0"/>
              </a:rPr>
              <a:t>	The gift and demand of love.</a:t>
            </a:r>
          </a:p>
          <a:p>
            <a:pPr algn="ctr">
              <a:buNone/>
              <a:defRPr/>
            </a:pPr>
            <a:endParaRPr lang="en-US" sz="2400" b="0" dirty="0">
              <a:cs typeface="Arial" pitchFamily="34" charset="0"/>
            </a:endParaRPr>
          </a:p>
          <a:p>
            <a:pPr marL="339725" marR="0" indent="-339725">
              <a:spcAft>
                <a:spcPts val="100"/>
              </a:spcAft>
              <a:buNone/>
              <a:tabLst>
                <a:tab pos="5486400" algn="r"/>
              </a:tabLst>
            </a:pPr>
            <a:r>
              <a:rPr lang="en-US" sz="24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 	Love</a:t>
            </a:r>
            <a:r>
              <a:rPr lang="en-US" sz="2400"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is patient; love is kind; love is not envious </a:t>
            </a:r>
            <a:br>
              <a:rPr lang="en-US" sz="2400"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400"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or boastful or arrogant or rude.</a:t>
            </a:r>
            <a:r>
              <a:rPr lang="en-US" sz="2400"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4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R="0" algn="just">
              <a:lnSpc>
                <a:spcPct val="150000"/>
              </a:lnSpc>
              <a:spcAft>
                <a:spcPts val="100"/>
              </a:spcAft>
              <a:buNone/>
              <a:tabLst>
                <a:tab pos="5486400" algn="r"/>
              </a:tabLst>
            </a:pPr>
            <a:r>
              <a:rPr lang="en-US"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Love does not insist on its own way; it is not irritable or resentful; it does not rejoice in wrongdoing, but rejoices in the truth. It bears all things, believes all things, hopes all things,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b="1" i="0" dirty="0">
                <a:ea typeface="Tahoma" panose="020B0604030504040204" pitchFamily="34" charset="0"/>
                <a:cs typeface="Tahoma" panose="020B0604030504040204" pitchFamily="34" charset="0"/>
              </a:rPr>
              <a:t>. . .</a:t>
            </a:r>
            <a:endParaRPr lang="en-US" sz="2800" b="1" i="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455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868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lgn="just">
              <a:lnSpc>
                <a:spcPct val="150000"/>
              </a:lnSpc>
              <a:spcAft>
                <a:spcPts val="100"/>
              </a:spcAft>
              <a:buNone/>
              <a:tabLst>
                <a:tab pos="5486400" algn="r"/>
              </a:tabLst>
            </a:pPr>
            <a:r>
              <a:rPr lang="en-US"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endures all things.</a:t>
            </a:r>
            <a:r>
              <a:rPr lang="en-US" b="1"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Love never ends. But as for prophecies, they will come to an end; as for tongues, they will cease; as for knowledge, it will come to an end. For we know only in part, and we prophesy only in part; but when the complete comes, the partial will come to an end. When I was a child, I spoke like a child, I thought like a child, . . .</a:t>
            </a:r>
            <a:endParaRPr lang="en-US" sz="36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368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56EE7-607B-97BE-486C-A8067DA99B6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3576EA74-635C-EE18-73E6-DFFCA5AF8154}"/>
              </a:ext>
            </a:extLst>
          </p:cNvPr>
          <p:cNvSpPr txBox="1">
            <a:spLocks noChangeArrowheads="1"/>
          </p:cNvSpPr>
          <p:nvPr/>
        </p:nvSpPr>
        <p:spPr bwMode="auto">
          <a:xfrm>
            <a:off x="228600" y="0"/>
            <a:ext cx="8686800" cy="62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lgn="just">
              <a:lnSpc>
                <a:spcPct val="150000"/>
              </a:lnSpc>
              <a:spcAft>
                <a:spcPts val="100"/>
              </a:spcAft>
              <a:buNone/>
              <a:tabLst>
                <a:tab pos="5486400" algn="r"/>
              </a:tabLst>
            </a:pPr>
            <a:r>
              <a:rPr lang="en-US"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reasoned like a child; when I became an adult, I put an end to childish ways. For now we see in a mirror, dimly, but then we will see face to face. Now I know only in part; then I will know fully, even as I have been fully known. </a:t>
            </a:r>
            <a:endParaRPr lang="en-US"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339725" marR="0" indent="-339725">
              <a:lnSpc>
                <a:spcPct val="150000"/>
              </a:lnSpc>
              <a:buNone/>
              <a:tabLst>
                <a:tab pos="5486400" algn="r"/>
              </a:tabLst>
            </a:pPr>
            <a:endParaRPr lang="en-US" sz="24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339725" marR="0" indent="-339725">
              <a:lnSpc>
                <a:spcPct val="150000"/>
              </a:lnSpc>
              <a:buNone/>
              <a:tabLst>
                <a:tab pos="5486400" algn="r"/>
              </a:tabLst>
            </a:pPr>
            <a:r>
              <a:rPr lang="en-US" sz="24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 	</a:t>
            </a:r>
            <a:r>
              <a:rPr lang="en-US" sz="2400"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now faith, hope, and love abide, these three; </a:t>
            </a:r>
            <a:br>
              <a:rPr lang="en-US" sz="2400"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400"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the greatest of these is love.</a:t>
            </a:r>
            <a:endParaRPr lang="en-US" sz="24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3407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B127-BDE9-DC16-6266-53188351BA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03A723-FA31-2647-5E80-D485C57CB087}"/>
              </a:ext>
            </a:extLst>
          </p:cNvPr>
          <p:cNvSpPr txBox="1"/>
          <p:nvPr/>
        </p:nvSpPr>
        <p:spPr>
          <a:xfrm>
            <a:off x="390525" y="0"/>
            <a:ext cx="8362950" cy="6539611"/>
          </a:xfrm>
          <a:prstGeom prst="rect">
            <a:avLst/>
          </a:prstGeom>
          <a:noFill/>
        </p:spPr>
        <p:txBody>
          <a:bodyPr wrap="square">
            <a:spAutoFit/>
          </a:bodyPr>
          <a:lstStyle/>
          <a:p>
            <a:pPr indent="171450" algn="just">
              <a:lnSpc>
                <a:spcPct val="150000"/>
              </a:lnSpc>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GOSPEL LESSON:	Luke 4: 31–41  </a:t>
            </a:r>
          </a:p>
          <a:p>
            <a:pPr indent="171450" algn="ct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rebukes illness and disease.</a:t>
            </a:r>
          </a:p>
          <a:p>
            <a:pPr indent="171450" algn="just"/>
            <a:endPar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indent="117475" algn="just">
              <a:lnSpc>
                <a:spcPct val="150000"/>
              </a:lnSpc>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31 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went down to Capernaum, a city in Galilee, and was teaching them on the Sabbath.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32 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were astounded at his teaching because he spoke with authority.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33 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the synagogue there was a man who had the spirit of an unclean demon, and he cried out with a loud voice,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34 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“Leave us alone! What have you to do with us, Jesus of Nazareth? Have you come to destroy us? </a:t>
            </a:r>
            <a:r>
              <a:rPr lang="en-US" sz="2800" b="0" i="0" dirty="0">
                <a:latin typeface="Tahoma" panose="020B0604030504040204" pitchFamily="34" charset="0"/>
                <a:ea typeface="Tahoma" panose="020B0604030504040204" pitchFamily="34" charset="0"/>
                <a:cs typeface="Tahoma" panose="020B0604030504040204" pitchFamily="34" charset="0"/>
              </a:rPr>
              <a:t>. . . </a:t>
            </a:r>
            <a:endParaRPr lang="en-US" sz="28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3418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2C90-B250-8EAE-9B95-1B9EB5CDC8C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4E389D9-7027-EA8B-D254-C7C0FFC709E1}"/>
              </a:ext>
            </a:extLst>
          </p:cNvPr>
          <p:cNvSpPr txBox="1"/>
          <p:nvPr/>
        </p:nvSpPr>
        <p:spPr>
          <a:xfrm>
            <a:off x="390525" y="304800"/>
            <a:ext cx="8362950" cy="6467796"/>
          </a:xfrm>
          <a:prstGeom prst="rect">
            <a:avLst/>
          </a:prstGeom>
          <a:noFill/>
        </p:spPr>
        <p:txBody>
          <a:bodyPr wrap="square">
            <a:spAutoFit/>
          </a:bodyPr>
          <a:lstStyle/>
          <a:p>
            <a:pPr indent="117475" algn="just">
              <a:lnSpc>
                <a:spcPct val="150000"/>
              </a:lnSpc>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know who you are, the Holy One of God.”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35 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Jesus rebuked him, saying, “Be quiet and come out of him!” Then the demon, throwing the man down before them, came out of him without doing him any harm.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36 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were all astounded and kept saying to one another, “What kind of word is this, that with authority and power he commands the unclean spirits and they come out?”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37 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news about him began to reach every place in the region.</a:t>
            </a:r>
          </a:p>
          <a:p>
            <a:pPr indent="171450" algn="r">
              <a:lnSpc>
                <a:spcPct val="150000"/>
              </a:lnSpc>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endPar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569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EDF31-6055-E704-9448-E4008D65BD1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18C949-FFB5-5328-2037-089AA35273E8}"/>
              </a:ext>
            </a:extLst>
          </p:cNvPr>
          <p:cNvSpPr txBox="1"/>
          <p:nvPr/>
        </p:nvSpPr>
        <p:spPr>
          <a:xfrm>
            <a:off x="390525" y="304800"/>
            <a:ext cx="8362950" cy="6467796"/>
          </a:xfrm>
          <a:prstGeom prst="rect">
            <a:avLst/>
          </a:prstGeom>
          <a:noFill/>
        </p:spPr>
        <p:txBody>
          <a:bodyPr wrap="square">
            <a:spAutoFit/>
          </a:bodyPr>
          <a:lstStyle/>
          <a:p>
            <a:pPr indent="117475" algn="just">
              <a:lnSpc>
                <a:spcPct val="150000"/>
              </a:lnSpc>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38 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After leaving the synagogue he entered Simon’s house. Now Simon’s mother-in-law was suffering from a high fever, and they asked him about her.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39 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he stood over her and rebuked the fever, and it left her. Immediately she got up and began to serve them.</a:t>
            </a:r>
          </a:p>
          <a:p>
            <a:pPr indent="117475" algn="just">
              <a:lnSpc>
                <a:spcPct val="150000"/>
              </a:lnSpc>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40 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the sun was setting, all those caring for any who were sick with various kinds of diseases brought them to him, and he laid his hands on each of them and cured them. . . .</a:t>
            </a:r>
          </a:p>
        </p:txBody>
      </p:sp>
    </p:spTree>
    <p:extLst>
      <p:ext uri="{BB962C8B-B14F-4D97-AF65-F5344CB8AC3E}">
        <p14:creationId xmlns:p14="http://schemas.microsoft.com/office/powerpoint/2010/main" val="388625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E9283-96E3-5CF5-874F-41C1EDD0753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8FC8FB4-444B-9C69-158A-AA45B5ED0515}"/>
              </a:ext>
            </a:extLst>
          </p:cNvPr>
          <p:cNvSpPr txBox="1"/>
          <p:nvPr/>
        </p:nvSpPr>
        <p:spPr>
          <a:xfrm>
            <a:off x="390525" y="304800"/>
            <a:ext cx="8362950" cy="2589812"/>
          </a:xfrm>
          <a:prstGeom prst="rect">
            <a:avLst/>
          </a:prstGeom>
          <a:noFill/>
        </p:spPr>
        <p:txBody>
          <a:bodyPr wrap="square">
            <a:spAutoFit/>
          </a:bodyPr>
          <a:lstStyle/>
          <a:p>
            <a:pPr indent="117475" algn="just">
              <a:lnSpc>
                <a:spcPct val="150000"/>
              </a:lnSpc>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41 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Moreover, demons also came out of many, shouting, “You are the Son of God!” But he rebuked them and would not allow them to speak, because they knew that he was the Messiah.</a:t>
            </a:r>
          </a:p>
        </p:txBody>
      </p:sp>
    </p:spTree>
    <p:extLst>
      <p:ext uri="{BB962C8B-B14F-4D97-AF65-F5344CB8AC3E}">
        <p14:creationId xmlns:p14="http://schemas.microsoft.com/office/powerpoint/2010/main" val="2132907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3886200" y="1143000"/>
            <a:ext cx="4483554" cy="5715000"/>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  </a:t>
            </a:r>
          </a:p>
          <a:p>
            <a:pPr algn="ctr">
              <a:spcBef>
                <a:spcPct val="20000"/>
              </a:spcBef>
              <a:spcAft>
                <a:spcPts val="600"/>
              </a:spcAft>
              <a:buClr>
                <a:schemeClr val="tx2"/>
              </a:buClr>
              <a:buSzPct val="70000"/>
              <a:buFont typeface="Wingdings 2" charset="2"/>
            </a:pPr>
            <a:r>
              <a:rPr lang="de-DE" sz="4400" b="1" i="1" dirty="0">
                <a:ln>
                  <a:solidFill>
                    <a:schemeClr val="bg1">
                      <a:lumMod val="75000"/>
                      <a:lumOff val="25000"/>
                      <a:alpha val="10000"/>
                    </a:schemeClr>
                  </a:solidFill>
                </a:ln>
                <a:effectLst>
                  <a:outerShdw blurRad="9525" dist="25400" dir="14640000" algn="tl" rotWithShape="0">
                    <a:schemeClr val="bg1">
                      <a:alpha val="30000"/>
                    </a:schemeClr>
                  </a:outerShdw>
                </a:effectLst>
              </a:rPr>
              <a:t>“We Come Together Here”</a:t>
            </a:r>
            <a:endParaRPr 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endParaRPr lang="en-US" sz="28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3000" i="1" dirty="0">
                <a:ln>
                  <a:solidFill>
                    <a:schemeClr val="bg1">
                      <a:lumMod val="75000"/>
                      <a:lumOff val="25000"/>
                      <a:alpha val="10000"/>
                    </a:schemeClr>
                  </a:solidFill>
                </a:ln>
                <a:effectLst>
                  <a:outerShdw blurRad="9525" dist="25400" dir="14640000" algn="tl" rotWithShape="0">
                    <a:schemeClr val="bg1">
                      <a:alpha val="30000"/>
                    </a:schemeClr>
                  </a:outerShdw>
                </a:effectLst>
              </a:rPr>
              <a:t> by James M. Stevens	</a:t>
            </a: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949462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4572000" y="965196"/>
            <a:ext cx="4572000" cy="41402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
                <a:schemeClr val="tx2"/>
              </a:buClr>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PASTOR DAVID’S</a:t>
            </a:r>
            <a:b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b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SERMON: </a:t>
            </a:r>
          </a:p>
          <a:p>
            <a:pPr algn="ctr" eaLnBrk="1" hangingPunct="1">
              <a:lnSpc>
                <a:spcPct val="90000"/>
              </a:lnSpc>
              <a:spcBef>
                <a:spcPct val="0"/>
              </a:spcBef>
              <a:spcAft>
                <a:spcPts val="600"/>
              </a:spcAft>
              <a:buClr>
                <a:schemeClr val="tx2"/>
              </a:buClr>
              <a:buNone/>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a:t>
            </a:r>
          </a:p>
          <a:p>
            <a:pPr algn="ctr" eaLnBrk="1" hangingPunct="1">
              <a:lnSpc>
                <a:spcPct val="90000"/>
              </a:lnSpc>
              <a:spcBef>
                <a:spcPct val="0"/>
              </a:spcBef>
              <a:spcAft>
                <a:spcPts val="600"/>
              </a:spcAft>
              <a:buClr>
                <a:schemeClr val="tx2"/>
              </a:buClr>
              <a:buNone/>
              <a:tabLst>
                <a:tab pos="7543800" algn="r"/>
              </a:tabLst>
            </a:pPr>
            <a:r>
              <a:rPr lang="en-US" sz="66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ahoma" panose="020B0604030504040204" pitchFamily="34" charset="0"/>
              </a:rPr>
              <a:t>Love: </a:t>
            </a:r>
            <a:br>
              <a:rPr 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ahoma" panose="020B0604030504040204" pitchFamily="34" charset="0"/>
              </a:rPr>
            </a:br>
            <a:r>
              <a:rPr 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ahoma" panose="020B0604030504040204" pitchFamily="34" charset="0"/>
              </a:rPr>
              <a:t>   The Better Way</a:t>
            </a:r>
            <a:endPar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20501" name="Rectangle 20500">
            <a:extLst>
              <a:ext uri="{FF2B5EF4-FFF2-40B4-BE49-F238E27FC236}">
                <a16:creationId xmlns:a16="http://schemas.microsoft.com/office/drawing/2014/main" id="{822F50EE-F19F-4D89-A39D-4F3345F16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960" y="965196"/>
            <a:ext cx="378208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black text&#10;&#10;Description automatically generated">
            <a:extLst>
              <a:ext uri="{FF2B5EF4-FFF2-40B4-BE49-F238E27FC236}">
                <a16:creationId xmlns:a16="http://schemas.microsoft.com/office/drawing/2014/main" id="{B127D48D-AB2B-A55D-33F8-68C70D85D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66" y="2183802"/>
            <a:ext cx="3105204" cy="2344429"/>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28600" y="-76200"/>
            <a:ext cx="8763000" cy="704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sz="3400"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Confession of 1967, 9.15, 9.17	</a:t>
            </a:r>
          </a:p>
          <a:p>
            <a:pPr marR="0" indent="171450" algn="just">
              <a:lnSpc>
                <a:spcPct val="150000"/>
              </a:lnSpc>
              <a:spcBef>
                <a:spcPts val="0"/>
              </a:spcBef>
              <a:buNone/>
            </a:pPr>
            <a:r>
              <a:rPr lang="en-US" b="1" i="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God’s love</a:t>
            </a: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 is a mystery beyond the reach of our minds. Human thought ascribes to God superlatives of power, wisdom, and goodness. But the love of God is revealed in Jesus Christ by showing power in the form of a servant, wisdom in the folly of the cross, and goodness in receiving men and women. </a:t>
            </a:r>
            <a:r>
              <a:rPr lang="en-US" sz="3100"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3100"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76200"/>
            <a:ext cx="8458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latin typeface="Tahoma" panose="020B0604030504040204" pitchFamily="34" charset="0"/>
                <a:ea typeface="Times New Roman" panose="02020603050405020304" pitchFamily="18" charset="0"/>
              </a:rPr>
              <a:t> </a:t>
            </a: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The power of God’s love in Christ to transform the world discloses that the Redeemer is the Lord and Creator who made all things to serve the purpose of God’s love. We are created for a personal relation with God that we may respond to the love of the Creator. Amen.</a:t>
            </a:r>
            <a:endParaRPr lang="en-US" b="1" kern="1400" dirty="0">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541476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57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COMMUNION HYMN: </a:t>
            </a:r>
            <a:r>
              <a:rPr lang="en-US" altLang="en-US" sz="2000" b="0" i="1" dirty="0">
                <a:effectLst>
                  <a:outerShdw blurRad="38100" dist="38100" dir="2700000" algn="tl">
                    <a:srgbClr val="000000">
                      <a:alpha val="43137"/>
                    </a:srgbClr>
                  </a:outerShdw>
                </a:effectLst>
              </a:rPr>
              <a:t>	No. 438		 Blest Be the Tie That Binds</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 </a:t>
            </a:r>
            <a:r>
              <a:rPr lang="en-US" altLang="en-US" b="1" i="1" dirty="0">
                <a:effectLst>
                  <a:outerShdw blurRad="38100" dist="38100" dir="2700000" algn="tl">
                    <a:srgbClr val="000000">
                      <a:alpha val="43137"/>
                    </a:srgbClr>
                  </a:outerShdw>
                </a:effectLst>
              </a:rPr>
              <a:t>Blest be the tie that binds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hearts in Christian love;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fellowship of kindred minds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Is like to that above.</a:t>
            </a:r>
          </a:p>
          <a:p>
            <a:pPr algn="ctr" eaLnBrk="1" hangingPunct="1">
              <a:spcBef>
                <a:spcPct val="0"/>
              </a:spcBef>
              <a:buClrTx/>
              <a:buSzTx/>
              <a:buFontTx/>
              <a:buNone/>
              <a:defRPr/>
            </a:pPr>
            <a:endParaRPr lang="en-US" altLang="en-US" sz="24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Before our Father’s throne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pour our ardent prayers;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fears, our hopes, our aims are one,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comforts and our cares.         </a:t>
            </a:r>
            <a:r>
              <a:rPr lang="en-US" altLang="en-US" sz="2800" b="1" i="1" dirty="0">
                <a:effectLst>
                  <a:outerShdw blurRad="38100" dist="38100" dir="2700000" algn="tl">
                    <a:srgbClr val="000000">
                      <a:alpha val="43137"/>
                    </a:srgbClr>
                  </a:outerShdw>
                </a:effectLst>
              </a:rPr>
              <a:t>. . .</a:t>
            </a:r>
            <a:endParaRPr lang="en-US" altLang="en-US" sz="3000" b="1" i="1" dirty="0">
              <a:effectLst>
                <a:outerShdw blurRad="38100" dist="38100" dir="2700000" algn="tl">
                  <a:srgbClr val="000000">
                    <a:alpha val="43137"/>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share our mutual woes,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mutual burdens bear,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often for each other flows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sympathizing tear.</a:t>
            </a:r>
          </a:p>
          <a:p>
            <a:pPr algn="ctr" eaLnBrk="1" hangingPunct="1">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sorrow, toil, and pain,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sin we shall be free;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perfect love and friendship reign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Through all eternity.</a:t>
            </a:r>
            <a:endParaRPr lang="en-US" altLang="en-US" sz="3000" b="0" i="1" dirty="0">
              <a:effectLst>
                <a:outerShdw blurRad="38100" dist="38100" dir="2700000" algn="tl">
                  <a:srgbClr val="000000">
                    <a:alpha val="43137"/>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ooden building with a door open&#10;&#10;Description automatically generated">
            <a:extLst>
              <a:ext uri="{FF2B5EF4-FFF2-40B4-BE49-F238E27FC236}">
                <a16:creationId xmlns:a16="http://schemas.microsoft.com/office/drawing/2014/main" id="{B0545795-59D5-5519-1B1D-5E89B9E44091}"/>
              </a:ext>
            </a:extLst>
          </p:cNvPr>
          <p:cNvPicPr>
            <a:picLocks noChangeAspect="1"/>
          </p:cNvPicPr>
          <p:nvPr/>
        </p:nvPicPr>
        <p:blipFill rotWithShape="1">
          <a:blip r:embed="rId2">
            <a:extLst>
              <a:ext uri="{28A0092B-C50C-407E-A947-70E740481C1C}">
                <a14:useLocalDpi xmlns:a14="http://schemas.microsoft.com/office/drawing/2010/main" val="0"/>
              </a:ext>
            </a:extLst>
          </a:blip>
          <a:srcRect t="15942" b="15942"/>
          <a:stretch/>
        </p:blipFill>
        <p:spPr>
          <a:xfrm>
            <a:off x="482600" y="643467"/>
            <a:ext cx="8178799" cy="5571066"/>
          </a:xfrm>
          <a:prstGeom prst="rect">
            <a:avLst/>
          </a:prstGeom>
        </p:spPr>
      </p:pic>
    </p:spTree>
    <p:extLst>
      <p:ext uri="{BB962C8B-B14F-4D97-AF65-F5344CB8AC3E}">
        <p14:creationId xmlns:p14="http://schemas.microsoft.com/office/powerpoint/2010/main" val="1022821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838200" y="0"/>
            <a:ext cx="7696200" cy="505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r>
              <a:rPr lang="en-US" altLang="en-US" b="1" dirty="0"/>
              <a:t>SACRAMENT OF HOLY COMMUNION</a:t>
            </a:r>
          </a:p>
          <a:p>
            <a:pPr eaLnBrk="1" hangingPunct="1">
              <a:spcBef>
                <a:spcPct val="0"/>
              </a:spcBef>
              <a:buClrTx/>
              <a:buSzTx/>
              <a:buFontTx/>
              <a:buNone/>
              <a:defRPr/>
            </a:pPr>
            <a:endParaRPr lang="en-US" altLang="en-US" sz="2800" b="0" dirty="0"/>
          </a:p>
          <a:p>
            <a:pPr marL="1028700" indent="-1028700" eaLnBrk="1" hangingPunct="1">
              <a:lnSpc>
                <a:spcPct val="150000"/>
              </a:lnSpc>
              <a:spcBef>
                <a:spcPct val="0"/>
              </a:spcBef>
              <a:buClrTx/>
              <a:buSzTx/>
              <a:buFont typeface="Wingdings" pitchFamily="2" charset="2"/>
              <a:buNone/>
              <a:defRPr/>
            </a:pPr>
            <a:r>
              <a:rPr lang="en-US" altLang="en-US" sz="2400" b="0" dirty="0"/>
              <a:t>INVITATION TO THE LORD’S TABLE:</a:t>
            </a:r>
          </a:p>
          <a:p>
            <a:pPr marL="457200" indent="-457200" algn="just" eaLnBrk="1" hangingPunct="1">
              <a:lnSpc>
                <a:spcPct val="150000"/>
              </a:lnSpc>
              <a:spcBef>
                <a:spcPct val="0"/>
              </a:spcBef>
              <a:spcAft>
                <a:spcPts val="600"/>
              </a:spcAft>
              <a:buClrTx/>
              <a:buSzTx/>
              <a:buFontTx/>
              <a:buNone/>
              <a:defRPr/>
            </a:pPr>
            <a:r>
              <a:rPr lang="en-US" altLang="en-US" sz="2400" b="0" dirty="0"/>
              <a:t>L:	Friends, this is the joyful feast of the people of God! </a:t>
            </a:r>
          </a:p>
          <a:p>
            <a:pPr marL="914400" indent="-914400" algn="just" eaLnBrk="1" hangingPunct="1">
              <a:lnSpc>
                <a:spcPct val="150000"/>
              </a:lnSpc>
              <a:spcBef>
                <a:spcPct val="0"/>
              </a:spcBef>
              <a:spcAft>
                <a:spcPts val="600"/>
              </a:spcAft>
              <a:buClrTx/>
              <a:buSzTx/>
              <a:buFontTx/>
              <a:buNone/>
              <a:defRPr/>
            </a:pPr>
            <a:r>
              <a:rPr lang="en-US" altLang="en-US" b="1" dirty="0"/>
              <a:t>P: 	People will come from east and west, and from north and south, and sit at the table in the kingdom of God.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381000" y="152400"/>
            <a:ext cx="8610599"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This is the day the Lord has made. </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Let us rejoice and be glad in it.</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God invites us to come into his divine presence with joyful hearts.</a:t>
            </a:r>
          </a:p>
          <a:p>
            <a:pPr marL="742950" indent="-51435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God invites us to open our eyes, to unclog our ears, to soften our hearts and become tender before the Lord.</a:t>
            </a:r>
          </a:p>
          <a:p>
            <a:pPr marL="742950" indent="-514350" algn="r">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 . .</a:t>
            </a:r>
            <a:endParaRPr lang="en-US" sz="2400" b="0" dirty="0">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628650" y="166568"/>
            <a:ext cx="78867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indent="-457200" algn="just" eaLnBrk="1" hangingPunct="1">
              <a:spcBef>
                <a:spcPct val="0"/>
              </a:spcBef>
              <a:spcAft>
                <a:spcPts val="600"/>
              </a:spcAft>
              <a:buClrTx/>
              <a:buSzTx/>
              <a:buFontTx/>
              <a:buNone/>
              <a:defRPr/>
            </a:pPr>
            <a:r>
              <a:rPr lang="en-US" altLang="en-US" sz="2400" b="0" dirty="0"/>
              <a:t>L:	Behold, how good and pleasant it is when brothers and sisters dwell in unity.</a:t>
            </a:r>
          </a:p>
          <a:p>
            <a:pPr marL="457200" indent="-457200" algn="just" eaLnBrk="1" hangingPunct="1">
              <a:spcBef>
                <a:spcPct val="0"/>
              </a:spcBef>
              <a:spcAft>
                <a:spcPts val="600"/>
              </a:spcAft>
              <a:buClrTx/>
              <a:buSzTx/>
              <a:buFontTx/>
              <a:buNone/>
              <a:defRPr/>
            </a:pPr>
            <a:endParaRPr lang="en-US" altLang="en-US" sz="2400" b="0" dirty="0"/>
          </a:p>
          <a:p>
            <a:pPr marL="914400" indent="-914400" algn="just" eaLnBrk="1" hangingPunct="1">
              <a:lnSpc>
                <a:spcPct val="150000"/>
              </a:lnSpc>
              <a:spcBef>
                <a:spcPct val="0"/>
              </a:spcBef>
              <a:buClrTx/>
              <a:buSzTx/>
              <a:buFontTx/>
              <a:buNone/>
              <a:defRPr/>
            </a:pPr>
            <a:r>
              <a:rPr lang="en-US" altLang="en-US" b="1" dirty="0"/>
              <a:t>P:	God sent the whole world God’s only Son.  Since God loved us so much, we too, should love one another.</a:t>
            </a:r>
          </a:p>
          <a:p>
            <a:pPr marL="457200" indent="-457200" algn="just" eaLnBrk="1" hangingPunct="1">
              <a:spcBef>
                <a:spcPct val="0"/>
              </a:spcBef>
              <a:buClrTx/>
              <a:buSzTx/>
              <a:buNone/>
              <a:defRPr/>
            </a:pPr>
            <a:endParaRPr lang="en-US" altLang="en-US" sz="2400" b="0" dirty="0"/>
          </a:p>
          <a:p>
            <a:pPr marL="457200" indent="-457200" algn="just" eaLnBrk="1" hangingPunct="1">
              <a:spcBef>
                <a:spcPct val="0"/>
              </a:spcBef>
              <a:buClrTx/>
              <a:buSzTx/>
              <a:buNone/>
              <a:defRPr/>
            </a:pPr>
            <a:r>
              <a:rPr lang="en-US" altLang="en-US" sz="2400" b="0" dirty="0"/>
              <a:t>L:	This is the Lord’s Table. Our Savior invites all who are truly sorry for their sins and would humbly put their trust in him to come to the feast which he has prepared. Listen to the gracious words of our Savior Jesus Christ:</a:t>
            </a:r>
          </a:p>
        </p:txBody>
      </p:sp>
    </p:spTree>
    <p:extLst>
      <p:ext uri="{BB962C8B-B14F-4D97-AF65-F5344CB8AC3E}">
        <p14:creationId xmlns:p14="http://schemas.microsoft.com/office/powerpoint/2010/main" val="1857892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CEF03C42-897A-4B2E-BFCE-A5A7AFAC93D8}"/>
              </a:ext>
            </a:extLst>
          </p:cNvPr>
          <p:cNvSpPr>
            <a:spLocks noChangeArrowheads="1"/>
          </p:cNvSpPr>
          <p:nvPr/>
        </p:nvSpPr>
        <p:spPr bwMode="auto">
          <a:xfrm>
            <a:off x="457200" y="0"/>
            <a:ext cx="8382000" cy="662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sz="2200" b="0" i="1" dirty="0"/>
              <a:t>“Come to me, all you that are weary and are carrying heavy burdens, and I will give you rest. Take my yoke upon you, and learn from me; for I am gentle and humble in heart, and you will find rest for your souls. For my yoke is easy, and my burden is light.“	                       </a:t>
            </a:r>
            <a:r>
              <a:rPr lang="en-US" altLang="en-US" sz="2200" b="0" dirty="0"/>
              <a:t>Matthew 11: 28–30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 ”This is indeed the will of my Father, that all who see the Son and believe in him may have eternal life, and I will raise them up on the last day.”	                      </a:t>
            </a:r>
            <a:r>
              <a:rPr lang="en-US" altLang="en-US" sz="2200" b="0" dirty="0"/>
              <a:t>John 6: 40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“Behold, I stand at the door and knock; if those who hear my voice open the door, I will come in to them and eat with them, and they with me.”		   </a:t>
            </a:r>
            <a:r>
              <a:rPr lang="en-US" altLang="en-US" sz="2200" b="0" dirty="0"/>
              <a:t>Revelation 3: 20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8DFF9B8-B74B-4968-A78A-1756E3C5D238}"/>
              </a:ext>
            </a:extLst>
          </p:cNvPr>
          <p:cNvSpPr>
            <a:spLocks noChangeArrowheads="1"/>
          </p:cNvSpPr>
          <p:nvPr/>
        </p:nvSpPr>
        <p:spPr bwMode="auto">
          <a:xfrm>
            <a:off x="914400" y="581024"/>
            <a:ext cx="8001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5900" indent="-14859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914400" indent="-914400" eaLnBrk="1" hangingPunct="1">
              <a:lnSpc>
                <a:spcPct val="200000"/>
              </a:lnSpc>
              <a:spcBef>
                <a:spcPct val="0"/>
              </a:spcBef>
              <a:buClrTx/>
              <a:buSzTx/>
              <a:buFontTx/>
              <a:buNone/>
              <a:tabLst>
                <a:tab pos="1371600" algn="l"/>
              </a:tabLst>
            </a:pPr>
            <a:r>
              <a:rPr lang="en-US" altLang="en-US" sz="2400" b="0" dirty="0"/>
              <a:t>L:	The Lord be with you.</a:t>
            </a:r>
          </a:p>
          <a:p>
            <a:pPr marL="1885950" indent="-1885950" eaLnBrk="1" hangingPunct="1">
              <a:lnSpc>
                <a:spcPct val="200000"/>
              </a:lnSpc>
              <a:spcBef>
                <a:spcPct val="0"/>
              </a:spcBef>
              <a:buClrTx/>
              <a:buSzTx/>
              <a:buFontTx/>
              <a:buNone/>
              <a:tabLst>
                <a:tab pos="1371600" algn="l"/>
              </a:tabLst>
            </a:pPr>
            <a:r>
              <a:rPr lang="en-US" altLang="en-US" b="1" dirty="0"/>
              <a:t>P: 	And with your spirit.</a:t>
            </a:r>
          </a:p>
          <a:p>
            <a:pPr marL="914400" indent="-914400" eaLnBrk="1" hangingPunct="1">
              <a:lnSpc>
                <a:spcPct val="200000"/>
              </a:lnSpc>
              <a:spcBef>
                <a:spcPct val="0"/>
              </a:spcBef>
              <a:buClrTx/>
              <a:buSzTx/>
              <a:buFontTx/>
              <a:buNone/>
              <a:tabLst>
                <a:tab pos="1371600" algn="l"/>
              </a:tabLst>
            </a:pPr>
            <a:r>
              <a:rPr lang="en-US" altLang="en-US" sz="2400" b="0" dirty="0"/>
              <a:t>L:	Lift up your hearts.</a:t>
            </a:r>
          </a:p>
          <a:p>
            <a:pPr marL="1828800" indent="-1828800" eaLnBrk="1" hangingPunct="1">
              <a:lnSpc>
                <a:spcPct val="200000"/>
              </a:lnSpc>
              <a:spcBef>
                <a:spcPct val="0"/>
              </a:spcBef>
              <a:buClrTx/>
              <a:buSzTx/>
              <a:buFontTx/>
              <a:buNone/>
              <a:tabLst>
                <a:tab pos="1371600" algn="l"/>
              </a:tabLst>
            </a:pPr>
            <a:r>
              <a:rPr lang="en-US" altLang="en-US" b="1" dirty="0"/>
              <a:t>P: 	We lift them to the Lord.</a:t>
            </a:r>
          </a:p>
          <a:p>
            <a:pPr marL="857250" indent="-857250" eaLnBrk="1" hangingPunct="1">
              <a:lnSpc>
                <a:spcPct val="200000"/>
              </a:lnSpc>
              <a:spcBef>
                <a:spcPct val="0"/>
              </a:spcBef>
              <a:buClrTx/>
              <a:buSzTx/>
              <a:buFontTx/>
              <a:buNone/>
              <a:tabLst>
                <a:tab pos="1371600" algn="l"/>
              </a:tabLst>
            </a:pPr>
            <a:r>
              <a:rPr lang="en-US" altLang="en-US" sz="2400" b="0" dirty="0"/>
              <a:t>L:	Let us give thanks to the Lord our God.</a:t>
            </a:r>
          </a:p>
          <a:p>
            <a:pPr marL="1371600" indent="-1371600" eaLnBrk="1" hangingPunct="1">
              <a:spcBef>
                <a:spcPts val="2400"/>
              </a:spcBef>
              <a:buClrTx/>
              <a:buSzTx/>
              <a:buFontTx/>
              <a:buNone/>
              <a:tabLst>
                <a:tab pos="1371600" algn="l"/>
              </a:tabLst>
            </a:pPr>
            <a:r>
              <a:rPr lang="en-US" altLang="en-US" b="1" dirty="0"/>
              <a:t>P:	It is right to give God our thanks and praise.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60AC2D4B-2FA8-46F6-A454-47FC3CF6D924}"/>
              </a:ext>
            </a:extLst>
          </p:cNvPr>
          <p:cNvSpPr>
            <a:spLocks noChangeArrowheads="1"/>
          </p:cNvSpPr>
          <p:nvPr/>
        </p:nvSpPr>
        <p:spPr bwMode="auto">
          <a:xfrm>
            <a:off x="152400" y="99460"/>
            <a:ext cx="8839200" cy="654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PRAYER OF THANKSGIVING, PRAYERS OF THE PEOPLE,</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 &amp; THE LORD’S PRAYER:</a:t>
            </a:r>
          </a:p>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marL="742950" indent="-742950"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L: 	Holy Lord . . . as we pray together: </a:t>
            </a:r>
          </a:p>
          <a:p>
            <a:pPr marL="0" indent="0" algn="just" eaLnBrk="1" hangingPunct="1">
              <a:lnSpc>
                <a:spcPct val="150000"/>
              </a:lnSpc>
              <a:spcBef>
                <a:spcPct val="0"/>
              </a:spcBef>
              <a:buClrTx/>
              <a:buSzTx/>
              <a:buFontTx/>
              <a:buNone/>
              <a:defRPr/>
            </a:pPr>
            <a:r>
              <a:rPr lang="en-US" altLang="en-US" b="1" dirty="0">
                <a:effectLst>
                  <a:outerShdw blurRad="38100" dist="38100" dir="2700000" algn="tl">
                    <a:srgbClr val="000000">
                      <a:alpha val="43137"/>
                    </a:srgbClr>
                  </a:outerShdw>
                </a:effectLst>
              </a:rPr>
              <a:t>O God, awaken within us the grace of Jesus’ humility, the miracle of his hospitality, and the mystery of his generosity that we may live as beacons of Jesus’ light and true ambassadors of Jesus’ peace and love. This we ask as we pray together in Jesus’ name, saying . . . </a:t>
            </a:r>
          </a:p>
        </p:txBody>
      </p:sp>
    </p:spTree>
    <p:extLst>
      <p:ext uri="{BB962C8B-B14F-4D97-AF65-F5344CB8AC3E}">
        <p14:creationId xmlns:p14="http://schemas.microsoft.com/office/powerpoint/2010/main" val="11859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81000" y="49675"/>
            <a:ext cx="8534400" cy="66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ts val="4300"/>
              </a:lnSpc>
              <a:spcBef>
                <a:spcPct val="0"/>
              </a:spcBef>
              <a:buClrTx/>
              <a:buSzTx/>
              <a:buFontTx/>
              <a:buNone/>
            </a:pPr>
            <a:r>
              <a:rPr lang="en-US" altLang="en-US" b="1" dirty="0"/>
              <a:t>Our Father who art in heaven,</a:t>
            </a:r>
          </a:p>
          <a:p>
            <a:pPr algn="ctr">
              <a:lnSpc>
                <a:spcPts val="4300"/>
              </a:lnSpc>
              <a:spcBef>
                <a:spcPct val="0"/>
              </a:spcBef>
              <a:buClrTx/>
              <a:buSzTx/>
              <a:buFontTx/>
              <a:buNone/>
            </a:pPr>
            <a:r>
              <a:rPr lang="en-US" altLang="en-US" b="1" dirty="0"/>
              <a:t>Hallowed be thy name. </a:t>
            </a:r>
          </a:p>
          <a:p>
            <a:pPr algn="ctr">
              <a:lnSpc>
                <a:spcPts val="4300"/>
              </a:lnSpc>
              <a:spcBef>
                <a:spcPct val="0"/>
              </a:spcBef>
              <a:buClrTx/>
              <a:buSzTx/>
              <a:buFontTx/>
              <a:buNone/>
            </a:pPr>
            <a:r>
              <a:rPr lang="en-US" altLang="en-US" b="1" dirty="0"/>
              <a:t>Thy kingdom come, thy will be done; </a:t>
            </a:r>
          </a:p>
          <a:p>
            <a:pPr algn="ctr">
              <a:lnSpc>
                <a:spcPts val="4300"/>
              </a:lnSpc>
              <a:spcBef>
                <a:spcPct val="0"/>
              </a:spcBef>
              <a:buClrTx/>
              <a:buSzTx/>
              <a:buFontTx/>
              <a:buNone/>
            </a:pPr>
            <a:r>
              <a:rPr lang="en-US" altLang="en-US" b="1" dirty="0"/>
              <a:t>On earth as it is in heaven.</a:t>
            </a:r>
          </a:p>
          <a:p>
            <a:pPr algn="ctr">
              <a:lnSpc>
                <a:spcPts val="4300"/>
              </a:lnSpc>
              <a:spcBef>
                <a:spcPct val="0"/>
              </a:spcBef>
              <a:buClrTx/>
              <a:buSzTx/>
              <a:buFontTx/>
              <a:buNone/>
            </a:pPr>
            <a:r>
              <a:rPr lang="en-US" altLang="en-US" b="1" dirty="0"/>
              <a:t>Give us this day our daily bread; </a:t>
            </a:r>
          </a:p>
          <a:p>
            <a:pPr algn="ctr">
              <a:lnSpc>
                <a:spcPts val="4300"/>
              </a:lnSpc>
              <a:spcBef>
                <a:spcPct val="0"/>
              </a:spcBef>
              <a:buClrTx/>
              <a:buSzTx/>
              <a:buFontTx/>
              <a:buNone/>
            </a:pPr>
            <a:r>
              <a:rPr lang="en-US" altLang="en-US" b="1" dirty="0"/>
              <a:t>And forgive us our debts, </a:t>
            </a:r>
          </a:p>
          <a:p>
            <a:pPr algn="ctr">
              <a:lnSpc>
                <a:spcPts val="4300"/>
              </a:lnSpc>
              <a:spcBef>
                <a:spcPct val="0"/>
              </a:spcBef>
              <a:buClrTx/>
              <a:buSzTx/>
              <a:buFontTx/>
              <a:buNone/>
            </a:pPr>
            <a:r>
              <a:rPr lang="en-US" altLang="en-US" b="1" dirty="0"/>
              <a:t>As we forgive our debtors; </a:t>
            </a:r>
          </a:p>
          <a:p>
            <a:pPr algn="ctr">
              <a:lnSpc>
                <a:spcPts val="4300"/>
              </a:lnSpc>
              <a:spcBef>
                <a:spcPct val="0"/>
              </a:spcBef>
              <a:buClrTx/>
              <a:buSzTx/>
              <a:buFontTx/>
              <a:buNone/>
            </a:pPr>
            <a:r>
              <a:rPr lang="en-US" altLang="en-US" b="1" dirty="0"/>
              <a:t>And lead us not into temptation,</a:t>
            </a:r>
          </a:p>
          <a:p>
            <a:pPr algn="ctr">
              <a:lnSpc>
                <a:spcPts val="4300"/>
              </a:lnSpc>
              <a:spcBef>
                <a:spcPct val="0"/>
              </a:spcBef>
              <a:buClrTx/>
              <a:buSzTx/>
              <a:buFontTx/>
              <a:buNone/>
            </a:pPr>
            <a:r>
              <a:rPr lang="en-US" altLang="en-US" b="1" dirty="0"/>
              <a:t>But deliver us from evil, </a:t>
            </a:r>
          </a:p>
          <a:p>
            <a:pPr algn="ctr">
              <a:lnSpc>
                <a:spcPts val="4300"/>
              </a:lnSpc>
              <a:spcBef>
                <a:spcPct val="0"/>
              </a:spcBef>
              <a:buClrTx/>
              <a:buSzTx/>
              <a:buFontTx/>
              <a:buNone/>
            </a:pPr>
            <a:r>
              <a:rPr lang="en-US" altLang="en-US" b="1" dirty="0"/>
              <a:t>For Thine is the kingdom </a:t>
            </a:r>
          </a:p>
          <a:p>
            <a:pPr algn="ctr">
              <a:lnSpc>
                <a:spcPts val="4300"/>
              </a:lnSpc>
              <a:spcBef>
                <a:spcPct val="0"/>
              </a:spcBef>
              <a:buClrTx/>
              <a:buSzTx/>
              <a:buFontTx/>
              <a:buNone/>
            </a:pPr>
            <a:r>
              <a:rPr lang="en-US" altLang="en-US" b="1" dirty="0"/>
              <a:t>And the power and the glory, forever.  Amen.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 y="0"/>
            <a:ext cx="9143274"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828800" y="3810000"/>
            <a:ext cx="5153025" cy="2500444"/>
          </a:xfrm>
          <a:prstGeom prst="rect">
            <a:avLst/>
          </a:prstGeom>
        </p:spPr>
      </p:pic>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1828800" y="762000"/>
            <a:ext cx="632460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800" i="1">
                <a:effectLst>
                  <a:outerShdw blurRad="38100" dist="38100" dir="2700000" algn="tl">
                    <a:srgbClr val="000000">
                      <a:alpha val="43137"/>
                    </a:srgbClr>
                  </a:outerShdw>
                </a:effectLst>
              </a:rPr>
              <a:t> </a:t>
            </a:r>
            <a:r>
              <a:rPr lang="en-US" altLang="en-US" sz="2800" b="1">
                <a:effectLst>
                  <a:outerShdw blurRad="38100" dist="38100" dir="2700000" algn="tl">
                    <a:srgbClr val="000000">
                      <a:alpha val="43137"/>
                    </a:srgbClr>
                  </a:outerShdw>
                </a:effectLst>
              </a:rPr>
              <a:t>OFFERING OF THE ELEMENTS: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Approach the Table,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receive the bread,</a:t>
            </a:r>
            <a:br>
              <a:rPr lang="en-US" altLang="en-US" sz="2800" b="0">
                <a:effectLst>
                  <a:outerShdw blurRad="38100" dist="38100" dir="2700000" algn="tl">
                    <a:srgbClr val="000000">
                      <a:alpha val="43137"/>
                    </a:srgbClr>
                  </a:outerShdw>
                </a:effectLst>
              </a:rPr>
            </a:br>
            <a:r>
              <a:rPr lang="en-US" altLang="en-US" sz="2800" b="0">
                <a:effectLst>
                  <a:outerShdw blurRad="38100" dist="38100" dir="2700000" algn="tl">
                    <a:srgbClr val="000000">
                      <a:alpha val="43137"/>
                    </a:srgbClr>
                  </a:outerShdw>
                </a:effectLst>
              </a:rPr>
              <a:t>	take the cup,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and return to your pew.</a:t>
            </a: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052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685800" y="914400"/>
            <a:ext cx="4483554"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SHARING THE BREAD: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 am the bread of life. Whoever comes to me will never be hungry...” </a:t>
            </a: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(Jn. 6:35a)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Let us eat this bread in remembrance of Christ and may the spirit that is in him be in us also.</a:t>
            </a:r>
          </a:p>
          <a:p>
            <a:pPr marL="3257550" indent="-3257550" eaLnBrk="1" hangingPunct="1">
              <a:lnSpc>
                <a:spcPct val="90000"/>
              </a:lnSpc>
              <a:spcAft>
                <a:spcPts val="600"/>
              </a:spcAft>
              <a:buClr>
                <a:schemeClr val="tx2"/>
              </a:buClr>
              <a:buFont typeface="Wingdings 2" charset="2"/>
              <a:buNone/>
              <a:defRPr/>
            </a:pPr>
            <a:endPar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DRINKING THE CUP:</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 am the vine, you are the branches, apart from him, we can do nothing.”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Drink this cup in remembrance of Christ and may the spirit in which he died be our Spirit. </a:t>
            </a:r>
          </a:p>
          <a:p>
            <a:pPr eaLnBrk="1" hangingPunct="1">
              <a:lnSpc>
                <a:spcPct val="90000"/>
              </a:lnSpc>
              <a:spcAft>
                <a:spcPts val="600"/>
              </a:spcAft>
              <a:buClr>
                <a:schemeClr val="tx2"/>
              </a:buClr>
              <a:buFont typeface="Wingdings 2" charset="2"/>
              <a:buNone/>
              <a:defRPr/>
            </a:pPr>
            <a:endParaRPr lang="en-US" altLang="en-US" sz="24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p:txBody>
      </p:sp>
      <p:pic>
        <p:nvPicPr>
          <p:cNvPr id="2" name="Picture 1" descr="A cup on a loaf of bread&#10;&#10;Description automatically generated">
            <a:extLst>
              <a:ext uri="{FF2B5EF4-FFF2-40B4-BE49-F238E27FC236}">
                <a16:creationId xmlns:a16="http://schemas.microsoft.com/office/drawing/2014/main" id="{59332E6C-E8FF-65A9-3696-D7F45DC2D4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58844" r="3659"/>
          <a:stretch/>
        </p:blipFill>
        <p:spPr>
          <a:xfrm>
            <a:off x="5715263" y="10"/>
            <a:ext cx="3428737" cy="6857990"/>
          </a:xfrm>
          <a:prstGeom prst="rect">
            <a:avLst/>
          </a:prstGeom>
        </p:spPr>
      </p:pic>
    </p:spTree>
    <p:extLst>
      <p:ext uri="{BB962C8B-B14F-4D97-AF65-F5344CB8AC3E}">
        <p14:creationId xmlns:p14="http://schemas.microsoft.com/office/powerpoint/2010/main" val="1788216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D821541-CF73-4BF4-8C45-1701997279AA}"/>
              </a:ext>
            </a:extLst>
          </p:cNvPr>
          <p:cNvSpPr txBox="1">
            <a:spLocks noChangeArrowheads="1"/>
          </p:cNvSpPr>
          <p:nvPr/>
        </p:nvSpPr>
        <p:spPr bwMode="auto">
          <a:xfrm>
            <a:off x="304800" y="12303"/>
            <a:ext cx="8229600" cy="510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400" b="0" dirty="0">
                <a:effectLst>
                  <a:outerShdw blurRad="38100" dist="38100" dir="2700000" algn="tl">
                    <a:srgbClr val="000000">
                      <a:alpha val="43137"/>
                    </a:srgbClr>
                  </a:outerShdw>
                </a:effectLst>
              </a:rPr>
              <a:t>COMMUNION BLESSING:</a:t>
            </a:r>
          </a:p>
          <a:p>
            <a:pPr marL="571500" indent="-571500">
              <a:buFont typeface="Wingdings" pitchFamily="2" charset="2"/>
              <a:buNone/>
              <a:defRPr/>
            </a:pPr>
            <a:r>
              <a:rPr lang="en-US" altLang="en-US" sz="2400" b="0" dirty="0">
                <a:effectLst>
                  <a:outerShdw blurRad="38100" dist="38100" dir="2700000" algn="tl">
                    <a:srgbClr val="000000">
                      <a:alpha val="43137"/>
                    </a:srgbClr>
                  </a:outerShdw>
                </a:effectLst>
              </a:rPr>
              <a:t>L:    Let us give thanks to the Lord our God:</a:t>
            </a:r>
          </a:p>
          <a:p>
            <a:pPr marL="571500" indent="-571500">
              <a:buFont typeface="Wingdings" pitchFamily="2" charset="2"/>
              <a:buNone/>
              <a:defRPr/>
            </a:pPr>
            <a:endParaRPr lang="en-US" altLang="en-US" sz="2400" b="0" dirty="0">
              <a:effectLst>
                <a:outerShdw blurRad="38100" dist="38100" dir="2700000" algn="tl">
                  <a:srgbClr val="000000">
                    <a:alpha val="43137"/>
                  </a:srgbClr>
                </a:outerShdw>
              </a:effectLst>
            </a:endParaRPr>
          </a:p>
          <a:p>
            <a:pPr marL="171450" algn="just">
              <a:lnSpc>
                <a:spcPct val="145000"/>
              </a:lnSpc>
              <a:buFont typeface="Wingdings" pitchFamily="2" charset="2"/>
              <a:buNone/>
              <a:defRPr/>
            </a:pPr>
            <a:r>
              <a:rPr lang="en-US" altLang="en-US" b="1" dirty="0">
                <a:effectLst>
                  <a:outerShdw blurRad="38100" dist="38100" dir="2700000" algn="tl">
                    <a:srgbClr val="000000">
                      <a:alpha val="43137"/>
                    </a:srgbClr>
                  </a:outerShdw>
                </a:effectLst>
              </a:rPr>
              <a:t>As a people who receive new life through Christ, in Christ, with Christ, all glory and honor, thanksgiving and dominion belong to Christ, today and forever more.  Amen.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76200"/>
            <a:ext cx="9144000" cy="697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US" altLang="en-US" sz="2800" dirty="0"/>
              <a:t>  </a:t>
            </a:r>
            <a:r>
              <a:rPr lang="en-US" altLang="en-US" sz="2800" b="1" dirty="0"/>
              <a:t>DEPARTING IN GOD’S NAME</a:t>
            </a:r>
          </a:p>
          <a:p>
            <a:pPr>
              <a:spcBef>
                <a:spcPct val="0"/>
              </a:spcBef>
              <a:buClrTx/>
              <a:buSzTx/>
              <a:buFontTx/>
              <a:buNone/>
            </a:pPr>
            <a:r>
              <a:rPr lang="en-US" altLang="en-US" sz="1000" dirty="0"/>
              <a:t> </a:t>
            </a:r>
          </a:p>
          <a:p>
            <a:pPr eaLnBrk="1" hangingPunct="1">
              <a:spcBef>
                <a:spcPct val="0"/>
              </a:spcBef>
              <a:buClrTx/>
              <a:buSzTx/>
              <a:buFontTx/>
              <a:buNone/>
            </a:pPr>
            <a:r>
              <a:rPr lang="en-US" altLang="en-US" sz="2200" b="0" dirty="0"/>
              <a:t>* HYMN:  </a:t>
            </a:r>
            <a:r>
              <a:rPr lang="en-US" altLang="en-US" sz="2200" b="0" i="1" dirty="0"/>
              <a:t>No. 302    I Danced in the Morning 	vv. 1, 3–5</a:t>
            </a:r>
            <a:endParaRPr lang="en-US" altLang="en-US" sz="2200" b="0" dirty="0"/>
          </a:p>
          <a:p>
            <a:pPr eaLnBrk="1" hangingPunct="1">
              <a:spcBef>
                <a:spcPct val="0"/>
              </a:spcBef>
              <a:buClrTx/>
              <a:buSzTx/>
              <a:buFontTx/>
              <a:buNone/>
            </a:pPr>
            <a:r>
              <a:rPr lang="en-US" altLang="en-US" sz="1000" i="1" dirty="0"/>
              <a:t> </a:t>
            </a:r>
            <a:r>
              <a:rPr lang="en-US" altLang="en-US" sz="1000" dirty="0"/>
              <a:t> </a:t>
            </a:r>
          </a:p>
          <a:p>
            <a:pPr algn="ctr" eaLnBrk="1" hangingPunct="1">
              <a:lnSpc>
                <a:spcPct val="150000"/>
              </a:lnSpc>
              <a:spcBef>
                <a:spcPct val="0"/>
              </a:spcBef>
              <a:buClrTx/>
              <a:buSzTx/>
              <a:buFontTx/>
              <a:buNone/>
            </a:pPr>
            <a:r>
              <a:rPr lang="en-US" altLang="en-US" b="1" i="1" dirty="0"/>
              <a:t>I danced in the morning </a:t>
            </a:r>
          </a:p>
          <a:p>
            <a:pPr algn="ctr" eaLnBrk="1" hangingPunct="1">
              <a:lnSpc>
                <a:spcPct val="150000"/>
              </a:lnSpc>
              <a:spcBef>
                <a:spcPct val="0"/>
              </a:spcBef>
              <a:buClrTx/>
              <a:buSzTx/>
              <a:buFontTx/>
              <a:buNone/>
            </a:pPr>
            <a:r>
              <a:rPr lang="en-US" altLang="en-US" b="1" i="1" dirty="0"/>
              <a:t>when the world was begun, </a:t>
            </a:r>
          </a:p>
          <a:p>
            <a:pPr algn="ctr" eaLnBrk="1" hangingPunct="1">
              <a:lnSpc>
                <a:spcPct val="150000"/>
              </a:lnSpc>
              <a:spcBef>
                <a:spcPct val="0"/>
              </a:spcBef>
              <a:buClrTx/>
              <a:buSzTx/>
              <a:buFontTx/>
              <a:buNone/>
            </a:pPr>
            <a:r>
              <a:rPr lang="en-US" altLang="en-US" b="1" i="1" dirty="0"/>
              <a:t>And I danced in the moon </a:t>
            </a:r>
          </a:p>
          <a:p>
            <a:pPr algn="ctr" eaLnBrk="1" hangingPunct="1">
              <a:lnSpc>
                <a:spcPct val="150000"/>
              </a:lnSpc>
              <a:spcBef>
                <a:spcPct val="0"/>
              </a:spcBef>
              <a:buClrTx/>
              <a:buSzTx/>
              <a:buFontTx/>
              <a:buNone/>
            </a:pPr>
            <a:r>
              <a:rPr lang="en-US" altLang="en-US" b="1" i="1" dirty="0"/>
              <a:t>and the stars and the sun, </a:t>
            </a:r>
          </a:p>
          <a:p>
            <a:pPr algn="ctr" eaLnBrk="1" hangingPunct="1">
              <a:lnSpc>
                <a:spcPct val="150000"/>
              </a:lnSpc>
              <a:spcBef>
                <a:spcPct val="0"/>
              </a:spcBef>
              <a:buClrTx/>
              <a:buSzTx/>
              <a:buFontTx/>
              <a:buNone/>
            </a:pPr>
            <a:r>
              <a:rPr lang="en-US" altLang="en-US" b="1" i="1" dirty="0"/>
              <a:t>And I came down from heaven </a:t>
            </a:r>
          </a:p>
          <a:p>
            <a:pPr algn="ctr" eaLnBrk="1" hangingPunct="1">
              <a:lnSpc>
                <a:spcPct val="150000"/>
              </a:lnSpc>
              <a:spcBef>
                <a:spcPct val="0"/>
              </a:spcBef>
              <a:buClrTx/>
              <a:buSzTx/>
              <a:buFontTx/>
              <a:buNone/>
            </a:pPr>
            <a:r>
              <a:rPr lang="en-US" altLang="en-US" b="1" i="1" dirty="0"/>
              <a:t>and I danced on the earth; </a:t>
            </a:r>
          </a:p>
          <a:p>
            <a:pPr algn="ctr" eaLnBrk="1" hangingPunct="1">
              <a:lnSpc>
                <a:spcPct val="150000"/>
              </a:lnSpc>
              <a:spcBef>
                <a:spcPct val="0"/>
              </a:spcBef>
              <a:buClrTx/>
              <a:buSzTx/>
              <a:buFontTx/>
              <a:buNone/>
            </a:pPr>
            <a:r>
              <a:rPr lang="en-US" altLang="en-US" b="1" i="1" dirty="0"/>
              <a:t>At Bethlehem I had My birth.</a:t>
            </a:r>
          </a:p>
          <a:p>
            <a:pPr algn="r" eaLnBrk="1" hangingPunct="1">
              <a:lnSpc>
                <a:spcPct val="150000"/>
              </a:lnSpc>
              <a:spcBef>
                <a:spcPct val="0"/>
              </a:spcBef>
              <a:buClrTx/>
              <a:buSzTx/>
              <a:buFontTx/>
              <a:buNone/>
            </a:pPr>
            <a:r>
              <a:rPr lang="en-US" altLang="en-US" b="1" i="1" dirty="0"/>
              <a:t>.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6E4B4-C02D-FB94-79DF-223516787418}"/>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182BCD7E-B424-1AC2-9DFF-30D0F45B3A70}"/>
              </a:ext>
            </a:extLst>
          </p:cNvPr>
          <p:cNvSpPr txBox="1">
            <a:spLocks noChangeArrowheads="1"/>
          </p:cNvSpPr>
          <p:nvPr/>
        </p:nvSpPr>
        <p:spPr bwMode="auto">
          <a:xfrm>
            <a:off x="419100" y="782122"/>
            <a:ext cx="8305800" cy="303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God is love. Those who abide in love, abide in God, and God abides in them. </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With receptive minds and hearts, let us worship God.</a:t>
            </a:r>
          </a:p>
        </p:txBody>
      </p:sp>
    </p:spTree>
    <p:extLst>
      <p:ext uri="{BB962C8B-B14F-4D97-AF65-F5344CB8AC3E}">
        <p14:creationId xmlns:p14="http://schemas.microsoft.com/office/powerpoint/2010/main" val="514439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685800"/>
            <a:ext cx="9144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Dance, then, wherever you may be: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Lord of the Dance, said He,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wherever you may be,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in the dance said He. </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91126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a:extLst>
              <a:ext uri="{FF2B5EF4-FFF2-40B4-BE49-F238E27FC236}">
                <a16:creationId xmlns:a16="http://schemas.microsoft.com/office/drawing/2014/main" id="{87C2CCFC-5BCC-09E4-4336-55D7ECDF5E84}"/>
              </a:ext>
            </a:extLst>
          </p:cNvPr>
          <p:cNvSpPr txBox="1">
            <a:spLocks noChangeArrowheads="1"/>
          </p:cNvSpPr>
          <p:nvPr/>
        </p:nvSpPr>
        <p:spPr bwMode="auto">
          <a:xfrm>
            <a:off x="381000" y="331027"/>
            <a:ext cx="8763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danced on the Sabbath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 cured the lame;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The holy people said it was a shame.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They whipped and they stripped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they hung Me high,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left Me there on a cross to die.</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9525" y="457200"/>
            <a:ext cx="9144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Dance, then, wherever you may be: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Lord of the Dance, said He,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wherever you may be,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in the dance said He.</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a:t>
            </a:r>
            <a:endParaRPr lang="en-US" altLang="en-US" sz="20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2314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76200" y="457200"/>
            <a:ext cx="9144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 </a:t>
            </a:r>
            <a:r>
              <a:rPr lang="en-US" altLang="en-US" b="1" i="1" dirty="0">
                <a:effectLst>
                  <a:outerShdw blurRad="38100" dist="38100" dir="2700000" algn="tl">
                    <a:srgbClr val="000000">
                      <a:alpha val="43137"/>
                    </a:srgbClr>
                  </a:outerShdw>
                </a:effectLst>
              </a:rPr>
              <a:t>I danced on a Friday when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the sky turned black;</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It's hard to dance with the devil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on your back; They buried my body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they thought I'd gone,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But I am the dance, and I still go on. </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a:t>
            </a:r>
            <a:endParaRPr lang="en-US" altLang="en-US" sz="20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401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9525" y="457200"/>
            <a:ext cx="9144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Dance, then, wherever you may be: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Lord of the Dance, said He,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wherever you may be,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in the dance said He. </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228354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a:extLst>
              <a:ext uri="{FF2B5EF4-FFF2-40B4-BE49-F238E27FC236}">
                <a16:creationId xmlns:a16="http://schemas.microsoft.com/office/drawing/2014/main" id="{87C2CCFC-5BCC-09E4-4336-55D7ECDF5E84}"/>
              </a:ext>
            </a:extLst>
          </p:cNvPr>
          <p:cNvSpPr txBox="1">
            <a:spLocks noChangeArrowheads="1"/>
          </p:cNvSpPr>
          <p:nvPr/>
        </p:nvSpPr>
        <p:spPr bwMode="auto">
          <a:xfrm>
            <a:off x="190500" y="990600"/>
            <a:ext cx="8763000" cy="368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They cut me down and I leap up high</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life that will never, never die;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I’ll live in you if you’ll live in Me: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Lord of the Dance said He.</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a:t>
            </a:r>
            <a:endParaRPr lang="en-US" altLang="en-US" sz="3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4696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9525" y="457200"/>
            <a:ext cx="91440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Dance, then, wherever you may be: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Lord of the Dance, said He,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wherever you may be,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in the dance said He. </a:t>
            </a:r>
          </a:p>
        </p:txBody>
      </p:sp>
    </p:spTree>
    <p:extLst>
      <p:ext uri="{BB962C8B-B14F-4D97-AF65-F5344CB8AC3E}">
        <p14:creationId xmlns:p14="http://schemas.microsoft.com/office/powerpoint/2010/main" val="1184743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8916" name="Picture 38915" descr="Rearview of rows of people watching a movie in a theater">
            <a:extLst>
              <a:ext uri="{FF2B5EF4-FFF2-40B4-BE49-F238E27FC236}">
                <a16:creationId xmlns:a16="http://schemas.microsoft.com/office/drawing/2014/main" id="{E2008150-7624-916C-739E-41B94A85B1D8}"/>
              </a:ext>
            </a:extLst>
          </p:cNvPr>
          <p:cNvPicPr>
            <a:picLocks noChangeAspect="1"/>
          </p:cNvPicPr>
          <p:nvPr/>
        </p:nvPicPr>
        <p:blipFill>
          <a:blip r:embed="rId3"/>
          <a:srcRect l="30761" r="35866" b="-2"/>
          <a:stretch/>
        </p:blipFill>
        <p:spPr>
          <a:xfrm>
            <a:off x="-7986" y="1"/>
            <a:ext cx="3428736" cy="6858000"/>
          </a:xfrm>
          <a:prstGeom prst="rect">
            <a:avLst/>
          </a:prstGeom>
        </p:spPr>
      </p:pic>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4038600" y="76200"/>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a:t>
            </a:r>
            <a:b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BENEDICTION</a:t>
            </a:r>
          </a:p>
          <a:p>
            <a:pPr eaLnBrk="1" hangingPunct="1">
              <a:spcAft>
                <a:spcPts val="600"/>
              </a:spcAft>
              <a:buClr>
                <a:schemeClr val="tx2"/>
              </a:buClr>
              <a:buFont typeface="Wingdings 2" charset="2"/>
              <a:buNone/>
            </a:pPr>
            <a:endParaRPr lang="en-US" altLang="en-US" sz="1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CHORAL BENEDICTION</a:t>
            </a:r>
            <a:endParaRPr lang="en-US" alt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endParaRPr lang="en-US" altLang="en-US" sz="1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p>
          <a:p>
            <a:pPr eaLnBrk="1" hangingPunct="1">
              <a:lnSpc>
                <a:spcPct val="90000"/>
              </a:lnSpc>
              <a:spcAft>
                <a:spcPts val="600"/>
              </a:spcAft>
              <a:buClr>
                <a:schemeClr val="tx2"/>
              </a:buClr>
              <a:buFont typeface="Wingdings 2" charset="2"/>
              <a:buNone/>
            </a:pP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 — </a:t>
            </a:r>
          </a:p>
          <a:p>
            <a:pPr algn="ctr" eaLnBrk="1" hangingPunct="1">
              <a:lnSpc>
                <a:spcPct val="90000"/>
              </a:lnSpc>
              <a:spcAft>
                <a:spcPts val="600"/>
              </a:spcAft>
              <a:buClr>
                <a:schemeClr val="tx2"/>
              </a:buClr>
              <a:buFont typeface="Wingdings 2" charset="2"/>
              <a:buNone/>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Christian Witness begins!</a:t>
            </a:r>
          </a:p>
        </p:txBody>
      </p:sp>
      <p:pic>
        <p:nvPicPr>
          <p:cNvPr id="38920" name="Picture 38919">
            <a:extLst>
              <a:ext uri="{FF2B5EF4-FFF2-40B4-BE49-F238E27FC236}">
                <a16:creationId xmlns:a16="http://schemas.microsoft.com/office/drawing/2014/main" id="{5D1BC6E4-DB3A-4398-8E56-4002F0E0BA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5" name="TextBox 4">
            <a:extLst>
              <a:ext uri="{FF2B5EF4-FFF2-40B4-BE49-F238E27FC236}">
                <a16:creationId xmlns:a16="http://schemas.microsoft.com/office/drawing/2014/main" id="{BE7770BB-A50F-2AD3-A4F9-C8C66B3AA1A0}"/>
              </a:ext>
            </a:extLst>
          </p:cNvPr>
          <p:cNvSpPr txBox="1"/>
          <p:nvPr/>
        </p:nvSpPr>
        <p:spPr>
          <a:xfrm>
            <a:off x="3633311" y="5581471"/>
            <a:ext cx="5294132" cy="1200329"/>
          </a:xfrm>
          <a:prstGeom prst="rect">
            <a:avLst/>
          </a:prstGeom>
          <a:noFill/>
        </p:spPr>
        <p:txBody>
          <a:bodyPr wrap="square">
            <a:spAutoFit/>
          </a:bodyPr>
          <a:lstStyle/>
          <a:p>
            <a:pPr algn="ctr" defTabSz="295717">
              <a:spcAft>
                <a:spcPts val="388"/>
              </a:spcAft>
              <a:defRPr/>
            </a:pPr>
            <a:r>
              <a:rPr lang="en-US" altLang="en-US" sz="2400" kern="1200" dirty="0">
                <a:latin typeface="Posterama" panose="020B0504020200020000" pitchFamily="34" charset="0"/>
                <a:ea typeface="+mn-ea"/>
                <a:cs typeface="Posterama" panose="020B0504020200020000" pitchFamily="34" charset="0"/>
              </a:rPr>
              <a:t>for refreshments, fellowship, &amp; the annual meeting of the congregation following worship.</a:t>
            </a:r>
            <a:endParaRPr lang="en-US" altLang="en-US" sz="4400" dirty="0">
              <a:latin typeface="Posterama" panose="020B0504020200020000" pitchFamily="34" charset="0"/>
              <a:cs typeface="Posterama" panose="020B0504020200020000" pitchFamily="34" charset="0"/>
            </a:endParaRPr>
          </a:p>
        </p:txBody>
      </p:sp>
      <p:pic>
        <p:nvPicPr>
          <p:cNvPr id="3"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5">
            <a:clrChange>
              <a:clrFrom>
                <a:srgbClr val="FAFFFF"/>
              </a:clrFrom>
              <a:clrTo>
                <a:srgbClr val="FAFFFF">
                  <a:alpha val="0"/>
                </a:srgbClr>
              </a:clrTo>
            </a:clrChange>
            <a:lum bright="70000" contrast="-70000"/>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val="0"/>
              </a:ext>
            </a:extLst>
          </a:blip>
          <a:stretch/>
        </p:blipFill>
        <p:spPr bwMode="auto">
          <a:xfrm>
            <a:off x="4394436" y="4114800"/>
            <a:ext cx="3521540" cy="14086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241300" y="0"/>
            <a:ext cx="8826500" cy="5715000"/>
          </a:xfrm>
        </p:spPr>
        <p:txBody>
          <a:bodyPr>
            <a:normAutofit fontScale="92500" lnSpcReduction="20000"/>
          </a:bodyPr>
          <a:lstStyle/>
          <a:p>
            <a:pPr marL="0" indent="0">
              <a:lnSpc>
                <a:spcPct val="120000"/>
              </a:lnSpc>
              <a:spcBef>
                <a:spcPts val="0"/>
              </a:spcBef>
              <a:spcAft>
                <a:spcPts val="0"/>
              </a:spcAft>
              <a:buFont typeface="Wingdings" panose="05000000000000000000" pitchFamily="2" charset="2"/>
              <a:buNone/>
              <a:defRPr/>
            </a:pPr>
            <a:r>
              <a:rPr lang="en-US" sz="20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  </a:t>
            </a:r>
            <a:r>
              <a:rPr lang="en-US" sz="20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339	Be Thou My Vision	vv. 1 &amp; 3</a:t>
            </a:r>
            <a:endParaRPr lang="en-US" sz="18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Font typeface="Wingdings" panose="05000000000000000000" pitchFamily="2" charset="2"/>
              <a:buNone/>
              <a:defRPr/>
            </a:pPr>
            <a:endParaRPr lang="en-US" sz="11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 Thou my vision, O Lord of my heart;</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Naught be all else to me, </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save that Thou art--</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my best thought, </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by day or by night,</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Waking or sleeping, </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presence my light.</a:t>
            </a:r>
          </a:p>
          <a:p>
            <a:pPr algn="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152400" y="-4437"/>
            <a:ext cx="9144000" cy="499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70000"/>
              </a:lnSpc>
              <a:spcBef>
                <a:spcPts val="0"/>
              </a:spcBef>
              <a:spcAft>
                <a:spcPts val="0"/>
              </a:spcAft>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70000"/>
              </a:lnSpc>
              <a:spcBef>
                <a:spcPts val="0"/>
              </a:spcBef>
              <a:spcAft>
                <a:spcPts val="0"/>
              </a:spcAft>
              <a:buFont typeface="Wingdings" panose="05000000000000000000" pitchFamily="2" charset="2"/>
              <a:buNone/>
              <a:defRPr/>
            </a:pPr>
            <a:r>
              <a:rPr lang="en-US" sz="3200" b="1" i="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 </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my wisdom</a:t>
            </a:r>
            <a:r>
              <a:rPr lang="en-US" sz="3200" b="1" i="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algn="ctr">
              <a:lnSpc>
                <a:spcPct val="170000"/>
              </a:lnSpc>
              <a:spcBef>
                <a:spcPts val="0"/>
              </a:spcBef>
              <a:spcAft>
                <a:spcPts val="0"/>
              </a:spcAft>
              <a:buFont typeface="Wingdings" panose="05000000000000000000" pitchFamily="2" charset="2"/>
              <a:buNone/>
              <a:defRPr/>
            </a:pPr>
            <a:r>
              <a:rPr lang="en-US" sz="3200" b="1" i="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my true word;</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ever with Thee and Thou with me, Lord;</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Heart of my own heart, whatever befall,</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Still be my vision, O Ruler of all.</a:t>
            </a: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31908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76200"/>
            <a:ext cx="8305800" cy="5771003"/>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Gracious God, our sins are too heavy to carry, too real to hide, and too deep to undo. Forgive what our lips tremble to name, what our souls can no longer bear, and what has potentially become for us a consuming fire of judgment. </a:t>
            </a:r>
          </a:p>
          <a:p>
            <a:pPr indent="228600" algn="r">
              <a:lnSpc>
                <a:spcPct val="150000"/>
              </a:lnSpc>
              <a:spcAft>
                <a:spcPts val="100"/>
              </a:spcAft>
              <a:tabLst>
                <a:tab pos="5486400" algn="r"/>
              </a:tabLst>
            </a:pP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81000" y="300497"/>
            <a:ext cx="8382000" cy="5162567"/>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Set us free from a past we cannot change; open us to a future in which we can be changed, and grant us grace to grow more into the likeness of Jesus, your, Son, our Lord, the light and the fullness of your love in the world; in Jesus’ name, we pray. Amen.</a:t>
            </a:r>
          </a:p>
        </p:txBody>
      </p:sp>
    </p:spTree>
    <p:extLst>
      <p:ext uri="{BB962C8B-B14F-4D97-AF65-F5344CB8AC3E}">
        <p14:creationId xmlns:p14="http://schemas.microsoft.com/office/powerpoint/2010/main" val="1755340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 live into the joyful freedom of Christ’s forgiveness. Believe and accept the good news of the gospel!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33542</TotalTime>
  <Words>2810</Words>
  <Application>Microsoft Office PowerPoint</Application>
  <PresentationFormat>Letter Paper (8.5x11 in)</PresentationFormat>
  <Paragraphs>280</Paragraphs>
  <Slides>47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Bodoni MT</vt:lpstr>
      <vt:lpstr>Calibri</vt:lpstr>
      <vt:lpstr>Calisto MT</vt:lpstr>
      <vt:lpstr>Posterama</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1289</cp:revision>
  <cp:lastPrinted>2024-10-25T15:26:17Z</cp:lastPrinted>
  <dcterms:created xsi:type="dcterms:W3CDTF">2009-07-01T23:04:59Z</dcterms:created>
  <dcterms:modified xsi:type="dcterms:W3CDTF">2025-01-31T18:51:35Z</dcterms:modified>
</cp:coreProperties>
</file>